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19"/>
  </p:notesMasterIdLst>
  <p:sldIdLst>
    <p:sldId id="287" r:id="rId66"/>
    <p:sldId id="288" r:id="rId67"/>
    <p:sldId id="291" r:id="rId68"/>
    <p:sldId id="289" r:id="rId69"/>
    <p:sldId id="290" r:id="rId70"/>
    <p:sldId id="300" r:id="rId71"/>
    <p:sldId id="301" r:id="rId72"/>
    <p:sldId id="302" r:id="rId73"/>
    <p:sldId id="304" r:id="rId74"/>
    <p:sldId id="305" r:id="rId75"/>
    <p:sldId id="306" r:id="rId76"/>
    <p:sldId id="307" r:id="rId77"/>
    <p:sldId id="308" r:id="rId78"/>
    <p:sldId id="310" r:id="rId79"/>
    <p:sldId id="292" r:id="rId80"/>
    <p:sldId id="319" r:id="rId81"/>
    <p:sldId id="321" r:id="rId82"/>
    <p:sldId id="322" r:id="rId83"/>
    <p:sldId id="323" r:id="rId84"/>
    <p:sldId id="325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5" r:id="rId93"/>
    <p:sldId id="336" r:id="rId94"/>
    <p:sldId id="294" r:id="rId95"/>
    <p:sldId id="358" r:id="rId96"/>
    <p:sldId id="337" r:id="rId97"/>
    <p:sldId id="338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50" r:id="rId108"/>
    <p:sldId id="351" r:id="rId109"/>
    <p:sldId id="352" r:id="rId110"/>
    <p:sldId id="353" r:id="rId111"/>
    <p:sldId id="295" r:id="rId112"/>
    <p:sldId id="354" r:id="rId113"/>
    <p:sldId id="355" r:id="rId114"/>
    <p:sldId id="297" r:id="rId115"/>
    <p:sldId id="298" r:id="rId116"/>
    <p:sldId id="356" r:id="rId117"/>
    <p:sldId id="357" r:id="rId118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10"/>
            <p14:sldId id="292"/>
            <p14:sldId id="319"/>
            <p14:sldId id="321"/>
            <p14:sldId id="322"/>
            <p14:sldId id="323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294"/>
            <p14:sldId id="358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295"/>
            <p14:sldId id="354"/>
            <p14:sldId id="355"/>
            <p14:sldId id="297"/>
            <p14:sldId id="298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20" d="100"/>
          <a:sy n="120" d="100"/>
        </p:scale>
        <p:origin x="1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2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6" Type="http://schemas.openxmlformats.org/officeDocument/2006/relationships/customXml" Target="../customXml/item16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123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slide" Target="slides/slide48.xml"/><Relationship Id="rId118" Type="http://schemas.openxmlformats.org/officeDocument/2006/relationships/slide" Target="slides/slide53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116" Type="http://schemas.openxmlformats.org/officeDocument/2006/relationships/slide" Target="slides/slide5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slide" Target="slides/slide49.xml"/><Relationship Id="rId119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12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120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.xml"/><Relationship Id="rId87" Type="http://schemas.openxmlformats.org/officeDocument/2006/relationships/slide" Target="slides/slide22.xml"/><Relationship Id="rId110" Type="http://schemas.openxmlformats.org/officeDocument/2006/relationships/slide" Target="slides/slide45.xml"/><Relationship Id="rId11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3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18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2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3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32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3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6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47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35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4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4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25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49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2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16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54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2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53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24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38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4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2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1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12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3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5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57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50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4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58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2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3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3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55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4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1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2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29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40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3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Frei verwendbar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61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26.04.2023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des Modells findet in aufeinanderfolgenden Schichten statt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1" y="1414799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0" y="5312018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70A57C-FC14-7D44-020C-E094AB1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Netzeingabe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06B94D2-79F2-E5AC-005F-07C6E4998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Alle Kanten besitzen ein Gewicht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Ausgabe jedes Neurons wird mit diesem Gewicht multipliziert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Eingabe jedes Neurons ist die Summe aller Ausgaben der Neuronen, die eine Kante zu dem jeweiligen Neuron besitzen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Im Beispiel rechts beträgt die Netzeingabe 0,91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8D3A23B-698D-82F1-0CBF-C74543AAA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7" y="1414799"/>
            <a:ext cx="4144585" cy="244655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5FDB00-0EEC-D512-6C35-903A34AB9713}"/>
              </a:ext>
            </a:extLst>
          </p:cNvPr>
          <p:cNvSpPr txBox="1"/>
          <p:nvPr/>
        </p:nvSpPr>
        <p:spPr>
          <a:xfrm>
            <a:off x="6240384" y="3889446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o1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w1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o2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w2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o3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w3 = 0,8 · 0,6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0,3 · 0,5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0,4 · 0,7 = 0,91</a:t>
            </a:r>
            <a:endParaRPr lang="de-DE" sz="14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47B349-B1BA-DB07-EA6E-1E96525C4E2B}"/>
              </a:ext>
            </a:extLst>
          </p:cNvPr>
          <p:cNvSpPr txBox="1"/>
          <p:nvPr/>
        </p:nvSpPr>
        <p:spPr>
          <a:xfrm>
            <a:off x="6240385" y="4278971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Berechnung Netzeingabe [2, vgl. S.29]</a:t>
            </a:r>
          </a:p>
        </p:txBody>
      </p:sp>
    </p:spTree>
    <p:extLst>
      <p:ext uri="{BB962C8B-B14F-4D97-AF65-F5344CB8AC3E}">
        <p14:creationId xmlns:p14="http://schemas.microsoft.com/office/powerpoint/2010/main" val="195871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DC120-4992-CFA1-7A9B-11EEC96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9E80DF-98D2-5544-94D8-AB97B57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vorhin bestimmte Netzeingabe wird an eine Aktivierungsfunktion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Diese Aktivierungsfunktion bestimmt, welche Ausgabe das Neuron ausgibt</a:t>
            </a:r>
          </a:p>
          <a:p>
            <a:pPr marL="285750" indent="-285750">
              <a:buFontTx/>
              <a:buChar char="-"/>
            </a:pPr>
            <a:r>
              <a:rPr lang="de-DE" dirty="0"/>
              <a:t>Es existieren viele verschiedene Aktivierungsfunktionen, die je nach Anwendung besser oder schlechter geeignet sind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DL ist die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üblich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f(</a:t>
            </a:r>
            <a:r>
              <a:rPr lang="de-DE" dirty="0" err="1"/>
              <a:t>net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(0;net)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Positive Netzeingaben werden als Ausgabe verwendet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Bei negativen Netzeingaben gibt das Neuron 0 als Ausgabe aus</a:t>
            </a:r>
          </a:p>
        </p:txBody>
      </p:sp>
    </p:spTree>
    <p:extLst>
      <p:ext uri="{BB962C8B-B14F-4D97-AF65-F5344CB8AC3E}">
        <p14:creationId xmlns:p14="http://schemas.microsoft.com/office/powerpoint/2010/main" val="1777690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Danach werden 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 Vorhersage wird mit dem tatsächlichen Zielwert verglichen und ein Verlustscore berechnet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sz="2200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50682"/>
              </p:ext>
            </p:extLst>
          </p:nvPr>
        </p:nvGraphicFramePr>
        <p:xfrm>
          <a:off x="627063" y="1414463"/>
          <a:ext cx="8204198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 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3)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Praxisprojekt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 war ein Datensatz mit 195.518 bewerteten Anwendungsregeln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Datensatz bestand aus REQ Status, REQ Statement und dem Text der Anwendungsregel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jedoch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Über alle Module iterieren und in jedem Modul über alle Objekte iterieren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Variable definieren, die aus dem Text, dem Status und dem Statement besteht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Prüfen, ob diese Kombination bereits im Modul vorhanden ist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Wenn vorhanden, dann wird dieses Objekt gelöscht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Entfernen der Duplikate führt dazu, dass der Datensatz von 195.518 auf 14.572 Einträge reduziert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Hauptgrund dafür ist, dass manche Projekte bis zu 40 Baselines hatten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Duplikate entfernen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82" y="2415291"/>
            <a:ext cx="4862481" cy="253167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1" y="4946970"/>
            <a:ext cx="486248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Duplikate entfernen</a:t>
            </a:r>
          </a:p>
        </p:txBody>
      </p:sp>
    </p:spTree>
    <p:extLst>
      <p:ext uri="{BB962C8B-B14F-4D97-AF65-F5344CB8AC3E}">
        <p14:creationId xmlns:p14="http://schemas.microsoft.com/office/powerpoint/2010/main" val="71899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Produkt, Version und Pfad bestimmen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Es muss das Produkt und die Version der Komponente aufgenommen werden, zu der die Anwendungsregel gehört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Zudem muss Projektpfad gespeichert werden, um zusätzliche Daten über die jeweiligen Projekte zu sammeln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Pfad befindet sich im Namen des Moduls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5DD2-649E-4201-4F90-3E102CE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Produkt und Version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C3286EB-85AD-41B2-4307-ACDF03636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276315"/>
            <a:ext cx="6313494" cy="3760622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7B227-6CF6-0AE1-118A-9F2F6D1F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5364579"/>
            <a:ext cx="8204689" cy="81913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Zentrales Projekt mit allen Anwendungsregeln hat folgende Struktur:</a:t>
            </a:r>
          </a:p>
          <a:p>
            <a:pPr marL="465048" lvl="1" indent="-285750">
              <a:buFontTx/>
              <a:buChar char="-"/>
            </a:pPr>
            <a:r>
              <a:rPr lang="fr-FR" dirty="0"/>
              <a:t>\RA Application Conditions\XX_PG\</a:t>
            </a:r>
            <a:r>
              <a:rPr lang="fr-FR" dirty="0" err="1"/>
              <a:t>Kategorie</a:t>
            </a:r>
            <a:r>
              <a:rPr lang="fr-FR" dirty="0"/>
              <a:t>\</a:t>
            </a:r>
            <a:r>
              <a:rPr lang="fr-FR" dirty="0" err="1"/>
              <a:t>Produkt</a:t>
            </a:r>
            <a:r>
              <a:rPr lang="fr-FR" dirty="0"/>
              <a:t>\. . .\Version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B080A9-AC6F-ED20-C31D-D9C89C7C60F3}"/>
              </a:ext>
            </a:extLst>
          </p:cNvPr>
          <p:cNvSpPr txBox="1"/>
          <p:nvPr/>
        </p:nvSpPr>
        <p:spPr>
          <a:xfrm>
            <a:off x="626736" y="5036937"/>
            <a:ext cx="631349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Grafische Benutzeroberfläche in DOORS</a:t>
            </a:r>
          </a:p>
        </p:txBody>
      </p:sp>
    </p:spTree>
    <p:extLst>
      <p:ext uri="{BB962C8B-B14F-4D97-AF65-F5344CB8AC3E}">
        <p14:creationId xmlns:p14="http://schemas.microsoft.com/office/powerpoint/2010/main" val="215861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Anwendungsregeln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muss die Pandas Bibliothek importiert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 ist eine Programmierbibliothek für Datenverarbeitung und liefert weitere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Form des </a:t>
            </a:r>
            <a:r>
              <a:rPr lang="de-DE" dirty="0" err="1"/>
              <a:t>DataFrames</a:t>
            </a:r>
            <a:r>
              <a:rPr lang="de-DE" dirty="0"/>
              <a:t> kann als </a:t>
            </a:r>
            <a:br>
              <a:rPr lang="de-DE" dirty="0"/>
            </a:br>
            <a:r>
              <a:rPr lang="de-DE" dirty="0"/>
              <a:t>(Anzahl Zeilen, Anzahl Spalten)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 dirty="0"/>
              <a:t> auf Fehler überprüfen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 dem Importieren muss der Datensatz auf Fehler überprüft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6131" y="2158498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7B70FA-F7F4-8E23-19C3-02EA9D1B61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Selbes Verfahren auch für das Attribut </a:t>
            </a:r>
            <a:r>
              <a:rPr lang="de-DE" dirty="0" err="1"/>
              <a:t>Product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Zwei Ausprägungen fallen dabei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nan</a:t>
            </a:r>
            <a:r>
              <a:rPr lang="de-DE" dirty="0"/>
              <a:t> und / sind keine richtigen Produkte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</a:t>
            </a:r>
            <a:r>
              <a:rPr lang="de-DE" dirty="0" err="1"/>
              <a:t>nan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beim Produkt VICOS_S_D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Falsche Ordnerstruktur in DOORS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gelöst werden, indem Versionsspalte aufgeteilt wird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/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 zwei Projekten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keinen Link auf \RA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1F8E41-460E-6F58-77DB-766EAFA85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22" y="2096658"/>
            <a:ext cx="5277541" cy="338683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046876C-D55D-C3EE-ED69-F1A3342D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</a:t>
            </a:r>
            <a:r>
              <a:rPr lang="de-DE" sz="22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Product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78404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sz="22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Access-Datenbank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Access-Datenbank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53390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</a:t>
                      </a:r>
                      <a:r>
                        <a:rPr lang="de-DE" sz="1799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durchgefuhrt</a:t>
                      </a:r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sz="2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falsche Strukturen können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[18]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613470D-7DF2-A85C-42BC-B74D924B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sz="2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004DBD-71C7-A439-A2AB-194F58A2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muss in eine Form gebracht werden, die fürs Anlernen einer KI geeignet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Attribute, bis auf der Text, stellen Kategorien dar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Benötigen aber numerische Werte fürs Anlernen der KI</a:t>
            </a:r>
          </a:p>
          <a:p>
            <a:pPr marL="285750" indent="-285750">
              <a:buFontTx/>
              <a:buChar char="-"/>
            </a:pPr>
            <a:r>
              <a:rPr lang="de-DE" dirty="0"/>
              <a:t>Attribute müssen codiert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Mögliche Codierungsmethoden sind zum Beispiel </a:t>
            </a:r>
            <a:r>
              <a:rPr lang="de-DE" dirty="0" err="1"/>
              <a:t>One</a:t>
            </a:r>
            <a:r>
              <a:rPr lang="de-DE" dirty="0"/>
              <a:t>-Hot-Codierung oder</a:t>
            </a:r>
            <a:br>
              <a:rPr lang="de-DE" dirty="0"/>
            </a:br>
            <a:r>
              <a:rPr lang="de-DE" dirty="0"/>
              <a:t>Label-Encoding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58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One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-Hot-Codierung</a:t>
            </a:r>
            <a:endParaRPr lang="de-DE" sz="2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 Ausprägung eines Attributs wird zu einer neuen Spalte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 Zeile hat für eine Spalte den Wert 1, für alle anderen den Wert 0</a:t>
            </a:r>
          </a:p>
          <a:p>
            <a:pPr marL="285750" indent="-285750">
              <a:buFontTx/>
              <a:buChar char="-"/>
            </a:pPr>
            <a:r>
              <a:rPr lang="de-DE" dirty="0"/>
              <a:t>Nachfolgende Tabellen zeigen die </a:t>
            </a:r>
            <a:r>
              <a:rPr lang="de-DE" dirty="0" err="1"/>
              <a:t>One</a:t>
            </a:r>
            <a:r>
              <a:rPr lang="de-DE" dirty="0"/>
              <a:t>-Hot-Codierung der Spalte </a:t>
            </a:r>
            <a:r>
              <a:rPr lang="de-DE" dirty="0" err="1"/>
              <a:t>ProjectYear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 err="1"/>
              <a:t>Product</a:t>
            </a:r>
            <a:r>
              <a:rPr lang="de-DE" kern="0" dirty="0"/>
              <a:t> und Version stellen jedoch eine Sonderform dar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Projekte können mehrere Produkte und Versionen nutzen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Wenn Produkt/Version in einem Projekt vorkommen, muss der Wert dafür bei jeder Anwendungsregel des Projekts auf 1 gesetzt werden</a:t>
            </a:r>
          </a:p>
        </p:txBody>
      </p:sp>
    </p:spTree>
    <p:extLst>
      <p:ext uri="{BB962C8B-B14F-4D97-AF65-F5344CB8AC3E}">
        <p14:creationId xmlns:p14="http://schemas.microsoft.com/office/powerpoint/2010/main" val="293911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Label-Encoding</a:t>
            </a:r>
            <a:endParaRPr lang="de-DE" sz="2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Jeder Ausprägung eines Attributs wird ein eindeutiger numerischer Wert zugeordnet</a:t>
            </a:r>
          </a:p>
          <a:p>
            <a:pPr marL="285750" indent="-285750">
              <a:buFontTx/>
              <a:buChar char="-"/>
            </a:pPr>
            <a:r>
              <a:rPr lang="de-DE" dirty="0"/>
              <a:t>Dimension des Datensatzes bleibt dadurch gleich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eines Label-Encodings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/>
              <a:t>Nachteil, wenn Ausprägungen nicht in einer Beziehung zueinander stehen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Beziehung „SICAS ECC“ &lt; „LZB700m“ &lt; „SIMIS IS“ besteht nicht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Deshalb wurde hier Label-Encoding nicht genutzt</a:t>
            </a:r>
          </a:p>
        </p:txBody>
      </p:sp>
    </p:spTree>
    <p:extLst>
      <p:ext uri="{BB962C8B-B14F-4D97-AF65-F5344CB8AC3E}">
        <p14:creationId xmlns:p14="http://schemas.microsoft.com/office/powerpoint/2010/main" val="353075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89DAF8-37B5-9AA4-A340-0CB2B25B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952CDC-39AE-0E75-9180-E6A47493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Keras ist eine Programmierbibliothek für Python</a:t>
            </a:r>
          </a:p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46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Nachdem Datensatz korrekt vorbereitet wurde, kann ein erstes neuronales Netz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jeder Schicht, bis auf die Ausgabeschicht, wird </a:t>
            </a:r>
            <a:r>
              <a:rPr lang="de-DE" dirty="0" err="1"/>
              <a:t>ReLu</a:t>
            </a:r>
            <a:r>
              <a:rPr lang="de-DE" dirty="0"/>
              <a:t>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67CAF1-B6AF-EC69-9972-0DFA1FF8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Training des Modells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9F865A3-68C2-C5B5-ADE7-75A5E0C0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414800"/>
            <a:ext cx="6454291" cy="1062099"/>
          </a:xfrm>
        </p:spPr>
      </p:pic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9533C10D-9EDB-2B24-37AC-5F956C2B093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63075878"/>
              </p:ext>
            </p:extLst>
          </p:nvPr>
        </p:nvGraphicFramePr>
        <p:xfrm>
          <a:off x="626736" y="3041528"/>
          <a:ext cx="8204198" cy="2661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739">
                  <a:extLst>
                    <a:ext uri="{9D8B030D-6E8A-4147-A177-3AD203B41FA5}">
                      <a16:colId xmlns:a16="http://schemas.microsoft.com/office/drawing/2014/main" val="3407072487"/>
                    </a:ext>
                  </a:extLst>
                </a:gridCol>
                <a:gridCol w="6232459">
                  <a:extLst>
                    <a:ext uri="{9D8B030D-6E8A-4147-A177-3AD203B41FA5}">
                      <a16:colId xmlns:a16="http://schemas.microsoft.com/office/drawing/2014/main" val="388082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batch_size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Trainingsbeispielen, bevor die Gewichte des</a:t>
                      </a:r>
                    </a:p>
                    <a:p>
                      <a:r>
                        <a:rPr lang="de-DE" dirty="0"/>
                        <a:t>NN geupdatet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2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epochs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Iterationen über den gesamten Trainingsdatensatz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6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Bestimmt die Menge an Terminalausgaben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validation_split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des Trainingsdatensatzes, der zum Testen benutzt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werden soll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8208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31C6F3D-F41C-EF1B-134C-8DC40EB867B9}"/>
              </a:ext>
            </a:extLst>
          </p:cNvPr>
          <p:cNvSpPr txBox="1"/>
          <p:nvPr/>
        </p:nvSpPr>
        <p:spPr>
          <a:xfrm>
            <a:off x="710468" y="2476899"/>
            <a:ext cx="6370559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Methodenaufruf zum Trainieren des Modells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94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657A-7766-6AF4-00B0-2F2EF1C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Testen des Modells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04E90A-F4DC-DB4B-0381-726DD10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6" y="1414800"/>
            <a:ext cx="8204200" cy="59855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B5DD3-F080-6482-5A69-30EA5FE90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2577985"/>
            <a:ext cx="8204689" cy="35888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 verbose auf zwei gesetzt wurde, wird für jede Epoche eine Ausgabe getätigt</a:t>
            </a:r>
          </a:p>
          <a:p>
            <a:pPr marL="285750" indent="-285750">
              <a:buFontTx/>
              <a:buChar char="-"/>
            </a:pPr>
            <a:r>
              <a:rPr lang="de-DE" dirty="0"/>
              <a:t>Wert der Verlustfunktion sowie die Genauigkeit auf den Trainings- und Testdaten wird ausgegeben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Sowie die Zeit, die pro Epoche vergangen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Kenngrößen können auch visualisiert werden, durch </a:t>
            </a:r>
            <a:r>
              <a:rPr lang="de-DE" dirty="0" err="1"/>
              <a:t>history</a:t>
            </a:r>
            <a:r>
              <a:rPr lang="de-DE" dirty="0"/>
              <a:t>-Objekt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E3A8E-8828-9462-D2E9-FA1162E276E2}"/>
              </a:ext>
            </a:extLst>
          </p:cNvPr>
          <p:cNvSpPr txBox="1"/>
          <p:nvPr/>
        </p:nvSpPr>
        <p:spPr>
          <a:xfrm>
            <a:off x="626736" y="2013355"/>
            <a:ext cx="8204200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Terminalausgabe während des Trainings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699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7547D3F-7271-BB1D-B0F0-654ACD0F1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74A60B-1373-8F9A-2339-3F57578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C48D4F9-D78E-E808-FA59-0559A9B36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389" y="1414799"/>
            <a:ext cx="5330757" cy="4426085"/>
          </a:xfrm>
        </p:spPr>
      </p:pic>
    </p:spTree>
    <p:extLst>
      <p:ext uri="{BB962C8B-B14F-4D97-AF65-F5344CB8AC3E}">
        <p14:creationId xmlns:p14="http://schemas.microsoft.com/office/powerpoint/2010/main" val="9048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E9C44-9D11-9B51-F38A-7E0B3CE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K-Cross-Validierung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51E0025-1905-91E6-A97D-EDCA548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" y="1414800"/>
            <a:ext cx="5600979" cy="20716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E82B5-DDAB-1B31-F83C-6C286CC11C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Bessere Methode zur Beurteilung wäre k-cross-Validierung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in k Teilmengen aufteilen, jedes Modell mit k-1 Mengen anlernen, letzte Menge zum Testen nutzen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Durchschnitt der Ergebnisse als endgültiges Ergebnis betrachten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Verhindert, dass zufällig ein besonders gut geeigneter Datensatz zum Testen genutzt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48086-15C1-8693-FEC4-411E50057707}"/>
              </a:ext>
            </a:extLst>
          </p:cNvPr>
          <p:cNvSpPr txBox="1"/>
          <p:nvPr/>
        </p:nvSpPr>
        <p:spPr>
          <a:xfrm>
            <a:off x="626736" y="3486441"/>
            <a:ext cx="546926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k-cross-Validierung für k=3 [1, vgl. S.122]</a:t>
            </a:r>
          </a:p>
        </p:txBody>
      </p:sp>
    </p:spTree>
    <p:extLst>
      <p:ext uri="{BB962C8B-B14F-4D97-AF65-F5344CB8AC3E}">
        <p14:creationId xmlns:p14="http://schemas.microsoft.com/office/powerpoint/2010/main" val="108967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D976A5-CC1D-2942-F9E1-52FFBCE75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AD8B5D9-A1E4-4E0C-8921-C5E97CAE5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5455" y="1414799"/>
            <a:ext cx="5330757" cy="4426085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 nach k-cross-Validierung</a:t>
            </a:r>
          </a:p>
        </p:txBody>
      </p:sp>
    </p:spTree>
    <p:extLst>
      <p:ext uri="{BB962C8B-B14F-4D97-AF65-F5344CB8AC3E}">
        <p14:creationId xmlns:p14="http://schemas.microsoft.com/office/powerpoint/2010/main" val="209471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6B1227-60A8-2886-C19C-0CE05FE91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Neben der </a:t>
            </a:r>
            <a:r>
              <a:rPr lang="de-DE" dirty="0" err="1"/>
              <a:t>Sequential</a:t>
            </a:r>
            <a:r>
              <a:rPr lang="de-DE" dirty="0"/>
              <a:t>-Klasse können Modelle auch mit der funktionalen API von Keras erstellt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Bietet die Möglichkeit Modelle mit mehreren Ein- oder Ausgabeschichten zu definieren und Verzweigungen und Schleifen darzustellen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noch ein Modell statt zwei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Halbiert Laufzeit und spart Code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6BD7B-0D24-3E77-D91C-3E18A78D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964203"/>
            <a:ext cx="5468937" cy="165190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9B42ADC-3085-2126-52F7-7BE1F8AF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Entwurf eines Modells mit funktionaler API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FA58D5-A4D1-D8EB-8E06-C29C0A8A4BBC}"/>
              </a:ext>
            </a:extLst>
          </p:cNvPr>
          <p:cNvSpPr txBox="1"/>
          <p:nvPr/>
        </p:nvSpPr>
        <p:spPr>
          <a:xfrm>
            <a:off x="6240137" y="4616110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 mit zwei Ausgabeschichten</a:t>
            </a:r>
          </a:p>
        </p:txBody>
      </p:sp>
    </p:spTree>
    <p:extLst>
      <p:ext uri="{BB962C8B-B14F-4D97-AF65-F5344CB8AC3E}">
        <p14:creationId xmlns:p14="http://schemas.microsoft.com/office/powerpoint/2010/main" val="2164738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des Optimierers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3E9A6-8972-B979-9D34-D95C27E6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9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der </a:t>
            </a:r>
            <a:r>
              <a:rPr lang="de-DE" dirty="0" err="1"/>
              <a:t>Lernrate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84B9-3AF3-5909-A185-7608EB5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2696709"/>
            <a:ext cx="5469263" cy="3468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Lernrate</a:t>
            </a:r>
            <a:r>
              <a:rPr lang="de-DE" dirty="0"/>
              <a:t> ist Parameter, der Optimierer beeinflusst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verschiedene Lernraten ausprobieren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bei Aufruf der </a:t>
            </a:r>
            <a:r>
              <a:rPr lang="de-DE" dirty="0" err="1"/>
              <a:t>compile</a:t>
            </a:r>
            <a:r>
              <a:rPr lang="de-DE" dirty="0"/>
              <a:t>()-Methode gewählt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Standardmäßig hat Adam-Optimierer eine </a:t>
            </a:r>
            <a:r>
              <a:rPr lang="de-DE" dirty="0" err="1"/>
              <a:t>Lernrate</a:t>
            </a:r>
            <a:r>
              <a:rPr lang="de-DE" dirty="0"/>
              <a:t> von 0,001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8119E-79FE-272C-BC49-A1087FC06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214026" cy="442608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51CF63-E586-4C01-B24B-F1F96D93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414799"/>
            <a:ext cx="5469263" cy="7172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E06B29A-5245-A1F6-1F24-863D049B38B3}"/>
              </a:ext>
            </a:extLst>
          </p:cNvPr>
          <p:cNvSpPr txBox="1"/>
          <p:nvPr/>
        </p:nvSpPr>
        <p:spPr>
          <a:xfrm>
            <a:off x="6240388" y="2132079"/>
            <a:ext cx="5469263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Lernrate</a:t>
            </a: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218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Anpassen der Modellarchitektur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C51FEC-2819-1147-4318-892A4E77F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C19CF3-EDD3-A853-1CD9-0AA8BAB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163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Modellarchitekturen ausprobieren und testen, welches Modell die besten Ergebnisse erzielt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Unterschiedlich komplexe Modelle verwenden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aphicFrame>
        <p:nvGraphicFramePr>
          <p:cNvPr id="10" name="Tabelle 11">
            <a:extLst>
              <a:ext uri="{FF2B5EF4-FFF2-40B4-BE49-F238E27FC236}">
                <a16:creationId xmlns:a16="http://schemas.microsoft.com/office/drawing/2014/main" id="{EDA22511-21D8-71C7-4DD1-0DF03564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71692"/>
              </p:ext>
            </p:extLst>
          </p:nvPr>
        </p:nvGraphicFramePr>
        <p:xfrm>
          <a:off x="6095999" y="3152750"/>
          <a:ext cx="5613652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711">
                  <a:extLst>
                    <a:ext uri="{9D8B030D-6E8A-4147-A177-3AD203B41FA5}">
                      <a16:colId xmlns:a16="http://schemas.microsoft.com/office/drawing/2014/main" val="541359858"/>
                    </a:ext>
                  </a:extLst>
                </a:gridCol>
                <a:gridCol w="4640941">
                  <a:extLst>
                    <a:ext uri="{9D8B030D-6E8A-4147-A177-3AD203B41FA5}">
                      <a16:colId xmlns:a16="http://schemas.microsoft.com/office/drawing/2014/main" val="156736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Architektur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versteckte Schichten (32, 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Vier versteckte Schichten (256, 128, 64, 32 Neuronen) mit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Vier versteckte Schichten (256, 128, 64, 32 Neuronen) ohne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3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(512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24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AEE60FD-7D88-E461-1279-45E64CDC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Vorhersagen treffen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D35AF1-6E05-61EE-1300-EA842A80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Zeile aus dem Datensatz genommen und dem Modell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Rückgabe ist eine Liste mit allen Wahrscheinlichkeiten zu jeder Ausprägung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95F4826A-67D2-983A-6333-075EA56B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043"/>
              </p:ext>
            </p:extLst>
          </p:nvPr>
        </p:nvGraphicFramePr>
        <p:xfrm>
          <a:off x="626736" y="3996190"/>
          <a:ext cx="8204688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3720989976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025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Vorhersage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sz="1400" dirty="0"/>
                        <a:t>Zur Anschaltung der Weichen in der Außenanlage kommen Signalkabel nach VDE 0816/2 oder Kabel mit vergleichbaren Eigenschaften zum Einsatz. Siehe auch Dokument Requirement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Signalling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cable</a:t>
                      </a:r>
                      <a:r>
                        <a:rPr lang="de-DE" sz="1400" dirty="0"/>
                        <a:t> G68167-S0100-U-5009 A6Z08110839230 01. 20.8 %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 Projekt ... sind die Signalkabel nach VDE0816/2 verwendet. Die</a:t>
                      </a:r>
                    </a:p>
                    <a:p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Verlegevorschriften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Kabels sind beim Verlegen eingehalten. Daher</a:t>
                      </a:r>
                    </a:p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ist diese Auflage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erfullt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Bitte sieh Kabelspezifikation (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Aussenkabel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A6Z00038004325 - Outdoor Cable Plan A6Z00037954383 -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78626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8CAAA87F-E06B-1A62-9346-192D84FD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95608"/>
              </p:ext>
            </p:extLst>
          </p:nvPr>
        </p:nvGraphicFramePr>
        <p:xfrm>
          <a:off x="626736" y="2369268"/>
          <a:ext cx="820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989048269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3995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7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5)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9E472-1B41-A617-ED80-F1AF529E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234F27-E9F7-A7BF-EE27-ADEB1DF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Ziel: Entwurf eines KI-Modells zur Bewertung von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aus Praxisprojekt erweitert mit Daten aus Access-Datenbank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geprüft auf Fehler und Unregelmäßigkeiten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codiert mit </a:t>
            </a:r>
            <a:r>
              <a:rPr lang="de-DE" dirty="0" err="1"/>
              <a:t>One</a:t>
            </a:r>
            <a:r>
              <a:rPr lang="de-DE" dirty="0"/>
              <a:t>-Hot-Codierung mit Pandas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in Python mit Keras erstellt (</a:t>
            </a:r>
            <a:r>
              <a:rPr lang="de-DE" dirty="0" err="1"/>
              <a:t>Sequential</a:t>
            </a:r>
            <a:r>
              <a:rPr lang="de-DE" dirty="0"/>
              <a:t>-Klasse und funktionale API)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trainiert und Möglichkeiten zur Verbesserung erklärt</a:t>
            </a:r>
          </a:p>
          <a:p>
            <a:pPr marL="285750" indent="-285750">
              <a:buFontTx/>
              <a:buChar char="-"/>
            </a:pPr>
            <a:r>
              <a:rPr lang="de-DE" dirty="0"/>
              <a:t>K-cross-Validierung durchgeführt zur Auswahl des besten Modells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Ergebnis: Simplere Modelle mit Adam-Optimierer erzielen bessere Leistung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kann Strukturen im Datensatz erkennen und Vorschläge machen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Schwierigkeiten bei Vorhersage des Statements, da einzigartig für jede Anwendungsregel</a:t>
            </a:r>
          </a:p>
        </p:txBody>
      </p:sp>
    </p:spTree>
    <p:extLst>
      <p:ext uri="{BB962C8B-B14F-4D97-AF65-F5344CB8AC3E}">
        <p14:creationId xmlns:p14="http://schemas.microsoft.com/office/powerpoint/2010/main" val="1859598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D5E8E-93F4-BC4C-A8A7-8290B44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Ausblick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E2BD-69B1-AA26-528F-16B4F13C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 kann in DOORS integriert werden mit GUI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Vorschläge direkt in DOORS Modul importieren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Nutzer Visualisierungen zu Ergebnissen zeigen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 mehr Daten wird Modell noch bessere Leistung erzielen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statt als Klasse mit Natural Language Processing generieren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Ausführung in einer Cloud evaluieren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Kosten und Datenschutz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218358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807734" cy="1662564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756969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ECB930-29AD-70E2-65A0-7CACC607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8"/>
            <a:ext cx="6476627" cy="985777"/>
          </a:xfrm>
        </p:spPr>
        <p:txBody>
          <a:bodyPr/>
          <a:lstStyle/>
          <a:p>
            <a:r>
              <a:rPr lang="de-DE" dirty="0"/>
              <a:t>Fachdiskussion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D9715-4580-D4AE-5967-0780C47F8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5694551" cy="324000"/>
          </a:xfrm>
        </p:spPr>
        <p:txBody>
          <a:bodyPr/>
          <a:lstStyle/>
          <a:p>
            <a:r>
              <a:rPr lang="de-DE" dirty="0"/>
              <a:t>27.04.2023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70012E-37DC-4453-3974-CCA734CF2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71073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6115969" cy="335598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letzter Zeit große mediale Aufmerksamkeit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Machine</a:t>
            </a:r>
            <a:r>
              <a:rPr lang="de-DE" dirty="0"/>
              <a:t> Learning und Deep Learning sind Teilgebiete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5C7D1773-5013-0612-2734-688692E83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3" y="1945840"/>
            <a:ext cx="3403158" cy="22939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704933-EF12-98A4-EC15-A9842C6BBEBC}"/>
              </a:ext>
            </a:extLst>
          </p:cNvPr>
          <p:cNvSpPr txBox="1"/>
          <p:nvPr/>
        </p:nvSpPr>
        <p:spPr>
          <a:xfrm>
            <a:off x="7765774" y="4239741"/>
            <a:ext cx="3403157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Beziehung zwischen KI, ML und DL </a:t>
            </a:r>
            <a:b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[1, S.22]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55" y="2017303"/>
            <a:ext cx="4630907" cy="1634905"/>
          </a:xfr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2"/>
            <a:ext cx="6847083" cy="28399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FE00A6-4E46-CB63-2C82-32DD23DBD8AC}"/>
              </a:ext>
            </a:extLst>
          </p:cNvPr>
          <p:cNvSpPr txBox="1"/>
          <p:nvPr/>
        </p:nvSpPr>
        <p:spPr>
          <a:xfrm>
            <a:off x="6934355" y="3652208"/>
            <a:ext cx="463090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Unterschiedliche Programmierparadigmen [1, S.23]</a:t>
            </a:r>
          </a:p>
        </p:txBody>
      </p:sp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Four objects</Name>
  <PpLayout>24</PpLayout>
  <Index>15</Index>
</p4ppTags>
</file>

<file path=customXml/item10.xml><?xml version="1.0" encoding="utf-8"?>
<p4ppTags>
  <Name>Free Content + Navigation</Name>
  <PpLayout>32</PpLayout>
  <Index>16</Index>
</p4ppTags>
</file>

<file path=customXml/item11.xml><?xml version="1.0" encoding="utf-8"?>
<p4ppTags>
  <Name>Three columns</Name>
  <PpLayout>32</PpLayout>
  <Index>14</Index>
</p4ppTags>
</file>

<file path=customXml/item12.xml><?xml version="1.0" encoding="utf-8"?>
<p4ppTags>
  <Name>Free Content + Navigation</Name>
  <PpLayout>32</PpLayout>
  <Index>16</Index>
</p4ppTags>
</file>

<file path=customXml/item13.xml><?xml version="1.0" encoding="utf-8"?>
<p4ppTags>
  <Name>One object (large)</Name>
  <PpLayout>16</PpLayout>
  <Index>10</Index>
</p4ppTags>
</file>

<file path=customXml/item14.xml><?xml version="1.0" encoding="utf-8"?>
<p4ppTags>
  <Name>Four objects + Navigation</Name>
  <PpLayout>32</PpLayout>
  <Index>22</Index>
</p4ppTags>
</file>

<file path=customXml/item15.xml><?xml version="1.0" encoding="utf-8"?>
<p4ppTags>
  <Name>One object (small) + Navigation</Name>
  <PpLayout>32</PpLayout>
  <Index>18</Index>
</p4ppTags>
</file>

<file path=customXml/item16.xml><?xml version="1.0" encoding="utf-8"?>
<p4ppTags>
  <Name>Text + Index</Name>
  <PpLayout>32</PpLayout>
  <Index>8</Index>
</p4ppTags>
</file>

<file path=customXml/item17.xml><?xml version="1.0" encoding="utf-8"?>
<p4ppTags>
  <Name>One object (small) + Navigation</Name>
  <PpLayout>32</PpLayout>
  <Index>18</Index>
</p4ppTags>
</file>

<file path=customXml/item18.xml><?xml version="1.0" encoding="utf-8"?>
<p4ppTags>
  <Name>One object (large) + Navigation</Name>
  <PpLayout>32</PpLayout>
  <Index>17</Index>
</p4ppTags>
</file>

<file path=customXml/item19.xml><?xml version="1.0" encoding="utf-8"?>
<p4ppTags>
  <Name>Two rows + Navigation</Name>
  <PpLayout>32</PpLayout>
  <Index>21</Index>
</p4ppTags>
</file>

<file path=customXml/item2.xml><?xml version="1.0" encoding="utf-8"?>
<p4ppTags>
  <Name>Three columns</Name>
  <PpLayout>32</PpLayout>
  <Index>14</Index>
</p4ppTags>
</file>

<file path=customXml/item20.xml><?xml version="1.0" encoding="utf-8"?>
<p4ppTags>
  <Name>Two rows</Name>
  <PpLayout>32</PpLayout>
  <Index>13</Index>
</p4ppTags>
</file>

<file path=customXml/item21.xml><?xml version="1.0" encoding="utf-8"?>
<p4ppTags>
  <Name>Four objects</Name>
  <PpLayout>24</PpLayout>
  <Index>15</Index>
</p4ppTags>
</file>

<file path=customXml/item22.xml><?xml version="1.0" encoding="utf-8"?>
<p4ppTags>
  <Name>Four objects + Navigation</Name>
  <PpLayout>32</PpLayout>
  <Index>22</Index>
</p4ppTags>
</file>

<file path=customXml/item23.xml><?xml version="1.0" encoding="utf-8"?>
<p4ppTags>
  <Name>Two rows + Navigation</Name>
  <PpLayout>32</PpLayout>
  <Index>21</Index>
</p4ppTags>
</file>

<file path=customXml/item24.xml><?xml version="1.0" encoding="utf-8"?>
<p4ppTags>
  <Name>Free Content + Navigation</Name>
  <PpLayout>32</PpLayout>
  <Index>16</Index>
</p4ppTags>
</file>

<file path=customXml/item25.xml><?xml version="1.0" encoding="utf-8"?>
<p4ppTags>
  <Name>Three columns</Name>
  <PpLayout>32</PpLayout>
  <Index>14</Index>
</p4ppTags>
</file>

<file path=customXml/item26.xml><?xml version="1.0" encoding="utf-8"?>
<p4ppTags>
  <Name>Free Content</Name>
  <PpLayout>11</PpLayout>
  <Index>9</Index>
</p4ppTags>
</file>

<file path=customXml/item27.xml><?xml version="1.0" encoding="utf-8"?>
<p4ppTags>
  <Name>Two rows</Name>
  <PpLayout>32</PpLayout>
  <Index>13</Index>
</p4ppTags>
</file>

<file path=customXml/item28.xml><?xml version="1.0" encoding="utf-8"?>
<p4ppTags>
  <Name>One object (large) + Navigation</Name>
  <PpLayout>32</PpLayout>
  <Index>17</Index>
</p4ppTags>
</file>

<file path=customXml/item29.xml><?xml version="1.0" encoding="utf-8"?>
<p4ppTags>
  <Name>Two columns + Navigation</Name>
  <PpLayout>32</PpLayout>
  <Index>19</Index>
</p4ppTags>
</file>

<file path=customXml/item3.xml><?xml version="1.0" encoding="utf-8"?>
<p4ppTags>
  <Name>Two columns + Navigation</Name>
  <PpLayout>32</PpLayout>
  <Index>19</Index>
</p4ppTags>
</file>

<file path=customXml/item30.xml><?xml version="1.0" encoding="utf-8"?>
<p4ppTags>
  <Name>Two rows</Name>
  <PpLayout>32</PpLayout>
  <Index>13</Index>
</p4ppTags>
</file>

<file path=customXml/item31.xml><?xml version="1.0" encoding="utf-8"?>
<p4ppTags>
  <Name>Text + Index</Name>
  <PpLayout>32</PpLayout>
  <Index>8</Index>
</p4ppTags>
</file>

<file path=customXml/item32.xml><?xml version="1.0" encoding="utf-8"?>
<p4ppTags>
  <Name>Two columns</Name>
  <PpLayout>29</PpLayout>
  <Index>12</Index>
</p4ppTags>
</file>

<file path=customXml/item33.xml><?xml version="1.0" encoding="utf-8"?>
<p4ppTags>
  <Name>Two rows + Navigation</Name>
  <PpLayout>32</PpLayout>
  <Index>21</Index>
</p4ppTags>
</file>

<file path=customXml/item34.xml><?xml version="1.0" encoding="utf-8"?>
<p4ppTags>
  <Name>Two rows</Name>
  <PpLayout>32</PpLayout>
  <Index>13</Index>
</p4ppTags>
</file>

<file path=customXml/item35.xml><?xml version="1.0" encoding="utf-8"?>
<p4ppTags>
  <Name>One object (small)</Name>
  <PpLayout>16</PpLayout>
  <Index>11</Index>
</p4ppTags>
</file>

<file path=customXml/item36.xml><?xml version="1.0" encoding="utf-8"?>
<p4ppTags>
  <Name>One object (small)</Name>
  <PpLayout>16</PpLayout>
  <Index>11</Index>
</p4ppTags>
</file>

<file path=customXml/item37.xml><?xml version="1.0" encoding="utf-8"?>
<p4ppTags>
  <Name>Four objects + Navigation</Name>
  <PpLayout>32</PpLayout>
  <Index>22</Index>
</p4ppTags>
</file>

<file path=customXml/item38.xml><?xml version="1.0" encoding="utf-8"?>
<p4ppTags>
  <Name>Four objects</Name>
  <PpLayout>24</PpLayout>
  <Index>15</Index>
</p4ppTags>
</file>

<file path=customXml/item39.xml><?xml version="1.0" encoding="utf-8"?>
<p4ppTags>
  <Name>Free Content</Name>
  <PpLayout>11</PpLayout>
  <Index>9</Index>
</p4ppTags>
</file>

<file path=customXml/item4.xml><?xml version="1.0" encoding="utf-8"?>
<p4ppTags>
  <Name>Free Content</Name>
  <PpLayout>11</PpLayout>
  <Index>9</Index>
</p4ppTags>
</file>

<file path=customXml/item40.xml><?xml version="1.0" encoding="utf-8"?>
<p4ppTags>
  <Name>Two columns + Navigation</Name>
  <PpLayout>32</PpLayout>
  <Index>19</Index>
</p4ppTags>
</file>

<file path=customXml/item41.xml><?xml version="1.0" encoding="utf-8"?>
<p4ppTags>
  <Name>Two columns + Navigation</Name>
  <PpLayout>32</PpLayout>
  <Index>19</Index>
</p4ppTags>
</file>

<file path=customXml/item42.xml><?xml version="1.0" encoding="utf-8"?>
<p4ppTags>
  <Name>One object (large) + Navigation</Name>
  <PpLayout>32</PpLayout>
  <Index>17</Index>
</p4ppTags>
</file>

<file path=customXml/item43.xml><?xml version="1.0" encoding="utf-8"?>
<p4ppTags>
  <Name>Two columns</Name>
  <PpLayout>29</PpLayout>
  <Index>12</Index>
</p4ppTags>
</file>

<file path=customXml/item44.xml><?xml version="1.0" encoding="utf-8"?>
<p4ppTags>
  <Name>Free Content</Name>
  <PpLayout>11</PpLayout>
  <Index>9</Index>
</p4ppTags>
</file>

<file path=customXml/item45.xml><?xml version="1.0" encoding="utf-8"?>
<p4ppTags>
  <Name>One object (small) + Navigation</Name>
  <PpLayout>32</PpLayout>
  <Index>18</Index>
</p4ppTags>
</file>

<file path=customXml/item46.xml><?xml version="1.0" encoding="utf-8"?>
<p4ppTags>
  <Name>One object (large) + Navigation</Name>
  <PpLayout>32</PpLayout>
  <Index>17</Index>
</p4ppTags>
</file>

<file path=customXml/item47.xml><?xml version="1.0" encoding="utf-8"?>
<p4ppTags>
  <Name>Two rows + Navigation</Name>
  <PpLayout>32</PpLayout>
  <Index>21</Index>
</p4ppTags>
</file>

<file path=customXml/item48.xml><?xml version="1.0" encoding="utf-8"?>
<p4ppTags>
  <Name>One object (large)</Name>
  <PpLayout>16</PpLayout>
  <Index>10</Index>
</p4ppTags>
</file>

<file path=customXml/item49.xml><?xml version="1.0" encoding="utf-8"?>
<p4ppTags>
  <Name>One object (large)</Name>
  <PpLayout>16</PpLayout>
  <Index>10</Index>
</p4ppTags>
</file>

<file path=customXml/item5.xml><?xml version="1.0" encoding="utf-8"?>
<p4ppTags>
  <Name>One object (small)</Name>
  <PpLayout>16</PpLayout>
  <Index>11</Index>
</p4ppTags>
</file>

<file path=customXml/item50.xml><?xml version="1.0" encoding="utf-8"?>
<p4ppTags>
  <Name>Text + Index</Name>
  <PpLayout>32</PpLayout>
  <Index>8</Index>
</p4ppTags>
</file>

<file path=customXml/item51.xml><?xml version="1.0" encoding="utf-8"?>
<p4ppTags>
  <Name>Four objects + Navigation</Name>
  <PpLayout>32</PpLayout>
  <Index>22</Index>
</p4ppTags>
</file>

<file path=customXml/item52.xml><?xml version="1.0" encoding="utf-8"?>
<p4ppTags>
  <Name>One object (small) + Navigation</Name>
  <PpLayout>32</PpLayout>
  <Index>18</Index>
</p4ppTags>
</file>

<file path=customXml/item53.xml><?xml version="1.0" encoding="utf-8"?>
<p4ppTags>
  <Name>Two columns</Name>
  <PpLayout>29</PpLayout>
  <Index>12</Index>
</p4ppTags>
</file>

<file path=customXml/item54.xml><?xml version="1.0" encoding="utf-8"?>
<p4ppTags>
  <Name>Three columns + Navigation</Name>
  <PpLayout>32</PpLayout>
  <Index>20</Index>
</p4ppTags>
</file>

<file path=customXml/item55.xml><?xml version="1.0" encoding="utf-8"?>
<p4ppTags>
  <Name>Three columns</Name>
  <PpLayout>32</PpLayout>
  <Index>14</Index>
</p4ppTags>
</file>

<file path=customXml/item56.xml><?xml version="1.0" encoding="utf-8"?>
<p4ppTags>
  <Name>Free Content + Navigation</Name>
  <PpLayout>32</PpLayout>
  <Index>16</Index>
</p4ppTags>
</file>

<file path=customXml/item57.xml><?xml version="1.0" encoding="utf-8"?>
<p4ppTags>
  <Name>One object (small)</Name>
  <PpLayout>16</PpLayout>
  <Index>11</Index>
</p4ppTags>
</file>

<file path=customXml/item58.xml><?xml version="1.0" encoding="utf-8"?>
<p4ppTags>
  <Name>Three columns + Navigation</Name>
  <PpLayout>32</PpLayout>
  <Index>20</Index>
</p4ppTags>
</file>

<file path=customXml/item59.xml><?xml version="1.0" encoding="utf-8"?>
<p4ppTags>
  <Name>Text + Index</Name>
  <PpLayout>32</PpLayout>
  <Index>8</Index>
</p4ppTags>
</file>

<file path=customXml/item6.xml><?xml version="1.0" encoding="utf-8"?>
<p4ppTags>
  <Name>Three columns + Navigation</Name>
  <PpLayout>32</PpLayout>
  <Index>20</Index>
</p4ppTags>
</file>

<file path=customXml/item60.xml><?xml version="1.0" encoding="utf-8"?>
<p4ppTags>
  <Name>One object (large)</Name>
  <PpLayout>16</PpLayout>
  <Index>10</Index>
</p4ppTags>
</file>

<file path=customXml/item7.xml><?xml version="1.0" encoding="utf-8"?>
<p4ppTags>
  <Name>Three columns + Navigation</Name>
  <PpLayout>32</PpLayout>
  <Index>20</Index>
</p4ppTags>
</file>

<file path=customXml/item8.xml><?xml version="1.0" encoding="utf-8"?>
<p4ppTags>
  <Name>Four objects</Name>
  <PpLayout>24</PpLayout>
  <Index>15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1581BFFB-B4CE-47A8-BE77-DC1339B1E5A7}">
  <ds:schemaRefs/>
</ds:datastoreItem>
</file>

<file path=customXml/itemProps10.xml><?xml version="1.0" encoding="utf-8"?>
<ds:datastoreItem xmlns:ds="http://schemas.openxmlformats.org/officeDocument/2006/customXml" ds:itemID="{CA8895E9-32C8-4212-9CB2-A5D00BDE17A9}">
  <ds:schemaRefs/>
</ds:datastoreItem>
</file>

<file path=customXml/itemProps11.xml><?xml version="1.0" encoding="utf-8"?>
<ds:datastoreItem xmlns:ds="http://schemas.openxmlformats.org/officeDocument/2006/customXml" ds:itemID="{F029B43F-BA2C-43F8-9A6E-65B058BB12FD}">
  <ds:schemaRefs/>
</ds:datastoreItem>
</file>

<file path=customXml/itemProps12.xml><?xml version="1.0" encoding="utf-8"?>
<ds:datastoreItem xmlns:ds="http://schemas.openxmlformats.org/officeDocument/2006/customXml" ds:itemID="{D07BE16F-B34D-43EC-B67F-C104DB95A479}">
  <ds:schemaRefs/>
</ds:datastoreItem>
</file>

<file path=customXml/itemProps13.xml><?xml version="1.0" encoding="utf-8"?>
<ds:datastoreItem xmlns:ds="http://schemas.openxmlformats.org/officeDocument/2006/customXml" ds:itemID="{80661B8B-A327-44F9-823B-4D9EE0B3EC78}">
  <ds:schemaRefs/>
</ds:datastoreItem>
</file>

<file path=customXml/itemProps14.xml><?xml version="1.0" encoding="utf-8"?>
<ds:datastoreItem xmlns:ds="http://schemas.openxmlformats.org/officeDocument/2006/customXml" ds:itemID="{EAB520BC-C6EC-457E-8AB5-55DB67C86858}">
  <ds:schemaRefs/>
</ds:datastoreItem>
</file>

<file path=customXml/itemProps15.xml><?xml version="1.0" encoding="utf-8"?>
<ds:datastoreItem xmlns:ds="http://schemas.openxmlformats.org/officeDocument/2006/customXml" ds:itemID="{D7D36EDE-66D0-4831-A90F-613B5F30B811}">
  <ds:schemaRefs/>
</ds:datastoreItem>
</file>

<file path=customXml/itemProps16.xml><?xml version="1.0" encoding="utf-8"?>
<ds:datastoreItem xmlns:ds="http://schemas.openxmlformats.org/officeDocument/2006/customXml" ds:itemID="{0033579A-7974-4448-8DBE-D3669312C5D0}">
  <ds:schemaRefs/>
</ds:datastoreItem>
</file>

<file path=customXml/itemProps17.xml><?xml version="1.0" encoding="utf-8"?>
<ds:datastoreItem xmlns:ds="http://schemas.openxmlformats.org/officeDocument/2006/customXml" ds:itemID="{CDF76075-9972-4528-B1C1-99E9AF17E626}">
  <ds:schemaRefs/>
</ds:datastoreItem>
</file>

<file path=customXml/itemProps18.xml><?xml version="1.0" encoding="utf-8"?>
<ds:datastoreItem xmlns:ds="http://schemas.openxmlformats.org/officeDocument/2006/customXml" ds:itemID="{66D75C9C-A176-43F5-A994-51D0B335137B}">
  <ds:schemaRefs/>
</ds:datastoreItem>
</file>

<file path=customXml/itemProps19.xml><?xml version="1.0" encoding="utf-8"?>
<ds:datastoreItem xmlns:ds="http://schemas.openxmlformats.org/officeDocument/2006/customXml" ds:itemID="{372BE02A-CA92-4238-98BF-9B17E3B52145}">
  <ds:schemaRefs/>
</ds:datastoreItem>
</file>

<file path=customXml/itemProps2.xml><?xml version="1.0" encoding="utf-8"?>
<ds:datastoreItem xmlns:ds="http://schemas.openxmlformats.org/officeDocument/2006/customXml" ds:itemID="{15CF3461-70D1-4B54-AFAB-DAFDA0A238CD}">
  <ds:schemaRefs/>
</ds:datastoreItem>
</file>

<file path=customXml/itemProps20.xml><?xml version="1.0" encoding="utf-8"?>
<ds:datastoreItem xmlns:ds="http://schemas.openxmlformats.org/officeDocument/2006/customXml" ds:itemID="{F4275919-1E67-4770-83A6-8FEDD12B8853}">
  <ds:schemaRefs/>
</ds:datastoreItem>
</file>

<file path=customXml/itemProps21.xml><?xml version="1.0" encoding="utf-8"?>
<ds:datastoreItem xmlns:ds="http://schemas.openxmlformats.org/officeDocument/2006/customXml" ds:itemID="{04FA2D3B-7277-4D2A-8C44-C7CA0618269A}">
  <ds:schemaRefs/>
</ds:datastoreItem>
</file>

<file path=customXml/itemProps22.xml><?xml version="1.0" encoding="utf-8"?>
<ds:datastoreItem xmlns:ds="http://schemas.openxmlformats.org/officeDocument/2006/customXml" ds:itemID="{13F173F3-73D9-49E1-B0C9-601CF0EC9027}">
  <ds:schemaRefs/>
</ds:datastoreItem>
</file>

<file path=customXml/itemProps23.xml><?xml version="1.0" encoding="utf-8"?>
<ds:datastoreItem xmlns:ds="http://schemas.openxmlformats.org/officeDocument/2006/customXml" ds:itemID="{B395AF2F-4688-4634-93F5-AA009498116D}">
  <ds:schemaRefs/>
</ds:datastoreItem>
</file>

<file path=customXml/itemProps24.xml><?xml version="1.0" encoding="utf-8"?>
<ds:datastoreItem xmlns:ds="http://schemas.openxmlformats.org/officeDocument/2006/customXml" ds:itemID="{92F72BB1-4316-45DD-9674-80305BEBC799}">
  <ds:schemaRefs/>
</ds:datastoreItem>
</file>

<file path=customXml/itemProps25.xml><?xml version="1.0" encoding="utf-8"?>
<ds:datastoreItem xmlns:ds="http://schemas.openxmlformats.org/officeDocument/2006/customXml" ds:itemID="{ACFE1829-CC9F-4655-883D-1F383EC2137D}">
  <ds:schemaRefs/>
</ds:datastoreItem>
</file>

<file path=customXml/itemProps26.xml><?xml version="1.0" encoding="utf-8"?>
<ds:datastoreItem xmlns:ds="http://schemas.openxmlformats.org/officeDocument/2006/customXml" ds:itemID="{AAA31ACC-FD7E-4E46-B173-8803211AA8B2}">
  <ds:schemaRefs/>
</ds:datastoreItem>
</file>

<file path=customXml/itemProps27.xml><?xml version="1.0" encoding="utf-8"?>
<ds:datastoreItem xmlns:ds="http://schemas.openxmlformats.org/officeDocument/2006/customXml" ds:itemID="{A511BDAB-D95F-46E7-B2D2-455F06CAD52F}">
  <ds:schemaRefs/>
</ds:datastoreItem>
</file>

<file path=customXml/itemProps28.xml><?xml version="1.0" encoding="utf-8"?>
<ds:datastoreItem xmlns:ds="http://schemas.openxmlformats.org/officeDocument/2006/customXml" ds:itemID="{E5E159D0-7563-4A46-9E72-E1749E84E5A2}">
  <ds:schemaRefs/>
</ds:datastoreItem>
</file>

<file path=customXml/itemProps29.xml><?xml version="1.0" encoding="utf-8"?>
<ds:datastoreItem xmlns:ds="http://schemas.openxmlformats.org/officeDocument/2006/customXml" ds:itemID="{C2BACC6C-55DA-4BE0-8A86-D285459D742E}">
  <ds:schemaRefs/>
</ds:datastoreItem>
</file>

<file path=customXml/itemProps3.xml><?xml version="1.0" encoding="utf-8"?>
<ds:datastoreItem xmlns:ds="http://schemas.openxmlformats.org/officeDocument/2006/customXml" ds:itemID="{D7BABA95-BFFE-422B-8591-3271669EEA88}">
  <ds:schemaRefs/>
</ds:datastoreItem>
</file>

<file path=customXml/itemProps30.xml><?xml version="1.0" encoding="utf-8"?>
<ds:datastoreItem xmlns:ds="http://schemas.openxmlformats.org/officeDocument/2006/customXml" ds:itemID="{365F68DB-360A-4A11-AD9B-EC8C4ABF32B3}">
  <ds:schemaRefs/>
</ds:datastoreItem>
</file>

<file path=customXml/itemProps31.xml><?xml version="1.0" encoding="utf-8"?>
<ds:datastoreItem xmlns:ds="http://schemas.openxmlformats.org/officeDocument/2006/customXml" ds:itemID="{7EC49FE9-E698-4004-B061-E2A57014792F}">
  <ds:schemaRefs/>
</ds:datastoreItem>
</file>

<file path=customXml/itemProps32.xml><?xml version="1.0" encoding="utf-8"?>
<ds:datastoreItem xmlns:ds="http://schemas.openxmlformats.org/officeDocument/2006/customXml" ds:itemID="{FD6BDFAF-9B78-4146-BE98-09653D25F16A}">
  <ds:schemaRefs/>
</ds:datastoreItem>
</file>

<file path=customXml/itemProps33.xml><?xml version="1.0" encoding="utf-8"?>
<ds:datastoreItem xmlns:ds="http://schemas.openxmlformats.org/officeDocument/2006/customXml" ds:itemID="{6C79E4F8-DCFB-483C-880A-AEEC6AAFC838}">
  <ds:schemaRefs/>
</ds:datastoreItem>
</file>

<file path=customXml/itemProps34.xml><?xml version="1.0" encoding="utf-8"?>
<ds:datastoreItem xmlns:ds="http://schemas.openxmlformats.org/officeDocument/2006/customXml" ds:itemID="{38AB8DE4-FD9B-4166-BEC3-3F1753596133}">
  <ds:schemaRefs/>
</ds:datastoreItem>
</file>

<file path=customXml/itemProps35.xml><?xml version="1.0" encoding="utf-8"?>
<ds:datastoreItem xmlns:ds="http://schemas.openxmlformats.org/officeDocument/2006/customXml" ds:itemID="{1618AA06-B22E-4D19-9680-0D7830426729}">
  <ds:schemaRefs/>
</ds:datastoreItem>
</file>

<file path=customXml/itemProps36.xml><?xml version="1.0" encoding="utf-8"?>
<ds:datastoreItem xmlns:ds="http://schemas.openxmlformats.org/officeDocument/2006/customXml" ds:itemID="{EFBB0A16-6DC6-406F-83C7-F2CDE91F0CED}">
  <ds:schemaRefs/>
</ds:datastoreItem>
</file>

<file path=customXml/itemProps37.xml><?xml version="1.0" encoding="utf-8"?>
<ds:datastoreItem xmlns:ds="http://schemas.openxmlformats.org/officeDocument/2006/customXml" ds:itemID="{DF00DF0A-C61F-4CA7-B565-96AD09A10B86}">
  <ds:schemaRefs/>
</ds:datastoreItem>
</file>

<file path=customXml/itemProps38.xml><?xml version="1.0" encoding="utf-8"?>
<ds:datastoreItem xmlns:ds="http://schemas.openxmlformats.org/officeDocument/2006/customXml" ds:itemID="{FEE0DCB1-4DE9-4587-B331-EA61603D05DC}">
  <ds:schemaRefs/>
</ds:datastoreItem>
</file>

<file path=customXml/itemProps39.xml><?xml version="1.0" encoding="utf-8"?>
<ds:datastoreItem xmlns:ds="http://schemas.openxmlformats.org/officeDocument/2006/customXml" ds:itemID="{F14A46B3-8224-473F-A5A3-B51702D03DDB}">
  <ds:schemaRefs/>
</ds:datastoreItem>
</file>

<file path=customXml/itemProps4.xml><?xml version="1.0" encoding="utf-8"?>
<ds:datastoreItem xmlns:ds="http://schemas.openxmlformats.org/officeDocument/2006/customXml" ds:itemID="{D8097D0C-BE3E-4AEC-9593-65CFCCB19297}">
  <ds:schemaRefs/>
</ds:datastoreItem>
</file>

<file path=customXml/itemProps40.xml><?xml version="1.0" encoding="utf-8"?>
<ds:datastoreItem xmlns:ds="http://schemas.openxmlformats.org/officeDocument/2006/customXml" ds:itemID="{DD233BA7-18DB-483C-BBB1-3CEEAE9E5226}">
  <ds:schemaRefs/>
</ds:datastoreItem>
</file>

<file path=customXml/itemProps41.xml><?xml version="1.0" encoding="utf-8"?>
<ds:datastoreItem xmlns:ds="http://schemas.openxmlformats.org/officeDocument/2006/customXml" ds:itemID="{0EDD2633-AA03-45B0-9E92-40F1271D8B80}">
  <ds:schemaRefs/>
</ds:datastoreItem>
</file>

<file path=customXml/itemProps42.xml><?xml version="1.0" encoding="utf-8"?>
<ds:datastoreItem xmlns:ds="http://schemas.openxmlformats.org/officeDocument/2006/customXml" ds:itemID="{B27F640E-84DF-4F97-BC70-D045F1E6594F}">
  <ds:schemaRefs/>
</ds:datastoreItem>
</file>

<file path=customXml/itemProps43.xml><?xml version="1.0" encoding="utf-8"?>
<ds:datastoreItem xmlns:ds="http://schemas.openxmlformats.org/officeDocument/2006/customXml" ds:itemID="{1666F4C2-68F5-4840-A44A-1A646C0925A1}">
  <ds:schemaRefs/>
</ds:datastoreItem>
</file>

<file path=customXml/itemProps44.xml><?xml version="1.0" encoding="utf-8"?>
<ds:datastoreItem xmlns:ds="http://schemas.openxmlformats.org/officeDocument/2006/customXml" ds:itemID="{A73868C5-8E89-481F-8298-C25D948F02BB}">
  <ds:schemaRefs/>
</ds:datastoreItem>
</file>

<file path=customXml/itemProps45.xml><?xml version="1.0" encoding="utf-8"?>
<ds:datastoreItem xmlns:ds="http://schemas.openxmlformats.org/officeDocument/2006/customXml" ds:itemID="{53076418-1C0D-4160-AE97-7B23902E6677}">
  <ds:schemaRefs/>
</ds:datastoreItem>
</file>

<file path=customXml/itemProps46.xml><?xml version="1.0" encoding="utf-8"?>
<ds:datastoreItem xmlns:ds="http://schemas.openxmlformats.org/officeDocument/2006/customXml" ds:itemID="{16E493A6-2960-4BB1-8F3E-B54FFCA45D25}">
  <ds:schemaRefs/>
</ds:datastoreItem>
</file>

<file path=customXml/itemProps47.xml><?xml version="1.0" encoding="utf-8"?>
<ds:datastoreItem xmlns:ds="http://schemas.openxmlformats.org/officeDocument/2006/customXml" ds:itemID="{7247B802-2559-4B92-B5F8-D5E1D20FFC65}">
  <ds:schemaRefs/>
</ds:datastoreItem>
</file>

<file path=customXml/itemProps48.xml><?xml version="1.0" encoding="utf-8"?>
<ds:datastoreItem xmlns:ds="http://schemas.openxmlformats.org/officeDocument/2006/customXml" ds:itemID="{FE916A16-ED3E-480E-9720-F35803BCB544}">
  <ds:schemaRefs/>
</ds:datastoreItem>
</file>

<file path=customXml/itemProps49.xml><?xml version="1.0" encoding="utf-8"?>
<ds:datastoreItem xmlns:ds="http://schemas.openxmlformats.org/officeDocument/2006/customXml" ds:itemID="{EE8027A5-D39A-4429-8A59-5AED84492D45}">
  <ds:schemaRefs/>
</ds:datastoreItem>
</file>

<file path=customXml/itemProps5.xml><?xml version="1.0" encoding="utf-8"?>
<ds:datastoreItem xmlns:ds="http://schemas.openxmlformats.org/officeDocument/2006/customXml" ds:itemID="{66BC461C-FBCA-46E8-A224-AB30249CDF82}">
  <ds:schemaRefs/>
</ds:datastoreItem>
</file>

<file path=customXml/itemProps50.xml><?xml version="1.0" encoding="utf-8"?>
<ds:datastoreItem xmlns:ds="http://schemas.openxmlformats.org/officeDocument/2006/customXml" ds:itemID="{166A4602-AAB1-4400-A10B-B7424A929A14}">
  <ds:schemaRefs/>
</ds:datastoreItem>
</file>

<file path=customXml/itemProps51.xml><?xml version="1.0" encoding="utf-8"?>
<ds:datastoreItem xmlns:ds="http://schemas.openxmlformats.org/officeDocument/2006/customXml" ds:itemID="{F47805D8-04FE-4F6A-ABDD-6A2BEC0553AD}">
  <ds:schemaRefs/>
</ds:datastoreItem>
</file>

<file path=customXml/itemProps52.xml><?xml version="1.0" encoding="utf-8"?>
<ds:datastoreItem xmlns:ds="http://schemas.openxmlformats.org/officeDocument/2006/customXml" ds:itemID="{D9FE249F-833E-4CF0-BECB-552D01D7DC9E}">
  <ds:schemaRefs/>
</ds:datastoreItem>
</file>

<file path=customXml/itemProps53.xml><?xml version="1.0" encoding="utf-8"?>
<ds:datastoreItem xmlns:ds="http://schemas.openxmlformats.org/officeDocument/2006/customXml" ds:itemID="{619EFDD7-3F28-4482-ACB7-ADEEF007A829}">
  <ds:schemaRefs/>
</ds:datastoreItem>
</file>

<file path=customXml/itemProps54.xml><?xml version="1.0" encoding="utf-8"?>
<ds:datastoreItem xmlns:ds="http://schemas.openxmlformats.org/officeDocument/2006/customXml" ds:itemID="{CB139961-9A2B-47A1-B845-5D1E706ACAB3}">
  <ds:schemaRefs/>
</ds:datastoreItem>
</file>

<file path=customXml/itemProps55.xml><?xml version="1.0" encoding="utf-8"?>
<ds:datastoreItem xmlns:ds="http://schemas.openxmlformats.org/officeDocument/2006/customXml" ds:itemID="{8F1E3AD4-D5DF-4274-B76C-DF64DE66496F}">
  <ds:schemaRefs/>
</ds:datastoreItem>
</file>

<file path=customXml/itemProps56.xml><?xml version="1.0" encoding="utf-8"?>
<ds:datastoreItem xmlns:ds="http://schemas.openxmlformats.org/officeDocument/2006/customXml" ds:itemID="{7CC5F709-E74B-4E5F-A728-923D5062EBEF}">
  <ds:schemaRefs/>
</ds:datastoreItem>
</file>

<file path=customXml/itemProps57.xml><?xml version="1.0" encoding="utf-8"?>
<ds:datastoreItem xmlns:ds="http://schemas.openxmlformats.org/officeDocument/2006/customXml" ds:itemID="{7AC56715-1DAF-49BA-B5B1-FBA58714409E}">
  <ds:schemaRefs/>
</ds:datastoreItem>
</file>

<file path=customXml/itemProps58.xml><?xml version="1.0" encoding="utf-8"?>
<ds:datastoreItem xmlns:ds="http://schemas.openxmlformats.org/officeDocument/2006/customXml" ds:itemID="{85D77EE6-52B7-48BE-9EDB-748F1EBB53DE}">
  <ds:schemaRefs/>
</ds:datastoreItem>
</file>

<file path=customXml/itemProps59.xml><?xml version="1.0" encoding="utf-8"?>
<ds:datastoreItem xmlns:ds="http://schemas.openxmlformats.org/officeDocument/2006/customXml" ds:itemID="{7E35FEDB-1F0E-4D67-A313-4AC59C26FF29}">
  <ds:schemaRefs/>
</ds:datastoreItem>
</file>

<file path=customXml/itemProps6.xml><?xml version="1.0" encoding="utf-8"?>
<ds:datastoreItem xmlns:ds="http://schemas.openxmlformats.org/officeDocument/2006/customXml" ds:itemID="{4D904CDA-96F5-4D20-9029-D6BC92371A3C}">
  <ds:schemaRefs/>
</ds:datastoreItem>
</file>

<file path=customXml/itemProps60.xml><?xml version="1.0" encoding="utf-8"?>
<ds:datastoreItem xmlns:ds="http://schemas.openxmlformats.org/officeDocument/2006/customXml" ds:itemID="{AC6B50EC-7DB1-40B6-863E-E3323CE2097D}">
  <ds:schemaRefs/>
</ds:datastoreItem>
</file>

<file path=customXml/itemProps7.xml><?xml version="1.0" encoding="utf-8"?>
<ds:datastoreItem xmlns:ds="http://schemas.openxmlformats.org/officeDocument/2006/customXml" ds:itemID="{07E409AF-BAFF-4B76-B7B2-A2CBA9B3B253}">
  <ds:schemaRefs/>
</ds:datastoreItem>
</file>

<file path=customXml/itemProps8.xml><?xml version="1.0" encoding="utf-8"?>
<ds:datastoreItem xmlns:ds="http://schemas.openxmlformats.org/officeDocument/2006/customXml" ds:itemID="{BD475377-ADB0-4F03-BA0F-44412BEC14C3}">
  <ds:schemaRefs/>
</ds:datastoreItem>
</file>

<file path=customXml/itemProps9.xml><?xml version="1.0" encoding="utf-8"?>
<ds:datastoreItem xmlns:ds="http://schemas.openxmlformats.org/officeDocument/2006/customXml" ds:itemID="{33D314B5-F323-49FC-B850-DCC5C9E08D4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3044</Words>
  <Application>Microsoft Office PowerPoint</Application>
  <PresentationFormat>Breitbild</PresentationFormat>
  <Paragraphs>404</Paragraphs>
  <Slides>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Anwendungsregeln Definition</vt:lpstr>
      <vt:lpstr>2a) Anwendungsregeln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Netzeingabe</vt:lpstr>
      <vt:lpstr>2b) Künstliche Intelligenz Aktivierungsfunktion</vt:lpstr>
      <vt:lpstr>2b) Künstliche Intelligenz Anlernen eines Modells</vt:lpstr>
      <vt:lpstr>2b) Künstliche Intelligenz Vor- und Nachteile</vt:lpstr>
      <vt:lpstr>3) Vorbereitung des Datensatzes</vt:lpstr>
      <vt:lpstr>3) Datensatz Praxisprojekt</vt:lpstr>
      <vt:lpstr>3) Datensatz Duplikate entfernen</vt:lpstr>
      <vt:lpstr>3) Datensatz Produkt, Version und Pfad bestimmen</vt:lpstr>
      <vt:lpstr>3) Datensatz Produkt und Version</vt:lpstr>
      <vt:lpstr>3) Datensatz Datensatz auf Fehler überprüfen</vt:lpstr>
      <vt:lpstr>3) Datensatz Ausprägungen der Attribute</vt:lpstr>
      <vt:lpstr>3) Datensatz Attribut Status</vt:lpstr>
      <vt:lpstr>3) Datensatz Attribut Product</vt:lpstr>
      <vt:lpstr>3) Datensatz Sammeln zusätzlicher Daten</vt:lpstr>
      <vt:lpstr>3) Datensatz Data Augmentation</vt:lpstr>
      <vt:lpstr>3) Datensatz Codierung der Attribute</vt:lpstr>
      <vt:lpstr>3) Datensatz One-Hot-Codierung</vt:lpstr>
      <vt:lpstr>3) Datensatz Label-Encoding</vt:lpstr>
      <vt:lpstr>3) Datensatz Aufteilen des Datensatzes</vt:lpstr>
      <vt:lpstr>4) Modellierung des  KI-Systems</vt:lpstr>
      <vt:lpstr>4) Modellierung Keras</vt:lpstr>
      <vt:lpstr>4) Modellierung Definition eines ersten neuronalen Netzes</vt:lpstr>
      <vt:lpstr>4) Modellierung Schichten</vt:lpstr>
      <vt:lpstr>4) Modellierung Aktivierungsfunktion</vt:lpstr>
      <vt:lpstr>4) Modellierung Verlustfunktion</vt:lpstr>
      <vt:lpstr>4) Modellierung Optimierer und Metrik</vt:lpstr>
      <vt:lpstr>4) Modellierung Training des Modells</vt:lpstr>
      <vt:lpstr>4) Modellierung Testen des Modells</vt:lpstr>
      <vt:lpstr>4) Modellierung Visualisierungen</vt:lpstr>
      <vt:lpstr>4) Modellierung K-Cross-Validierung</vt:lpstr>
      <vt:lpstr>4) Modellierung Visualisierungen nach k-cross-Validierung</vt:lpstr>
      <vt:lpstr>4) Modellierung Entwurf eines Modells mit funktionaler API</vt:lpstr>
      <vt:lpstr>4) Modellierung Wahl des Optimierers</vt:lpstr>
      <vt:lpstr>4) Modellierung Wahl der Lernrate</vt:lpstr>
      <vt:lpstr>4) Modellierung Anpassen der Modellarchitektur</vt:lpstr>
      <vt:lpstr>4) Modellierung Vorhersagen treffen</vt:lpstr>
      <vt:lpstr>5) Fazit und Ausblick</vt:lpstr>
      <vt:lpstr>5) Fazit</vt:lpstr>
      <vt:lpstr>5) Ausblick </vt:lpstr>
      <vt:lpstr>Literaturverzeichnis</vt:lpstr>
      <vt:lpstr>Literaturverzeichnis</vt:lpstr>
      <vt:lpstr>Vielen Dank für ihre Aufmerksamkeit!</vt:lpstr>
      <vt:lpstr>Fachdiskussion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236</cp:revision>
  <dcterms:created xsi:type="dcterms:W3CDTF">2020-09-28T05:44:20Z</dcterms:created>
  <dcterms:modified xsi:type="dcterms:W3CDTF">2023-04-26T10:38:42Z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2023-04-26T10:38:41Z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